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2" r:id="rId6"/>
    <p:sldId id="278" r:id="rId7"/>
    <p:sldId id="257" r:id="rId8"/>
    <p:sldId id="273" r:id="rId9"/>
    <p:sldId id="262" r:id="rId10"/>
    <p:sldId id="276" r:id="rId11"/>
    <p:sldId id="263" r:id="rId12"/>
    <p:sldId id="274" r:id="rId13"/>
    <p:sldId id="277" r:id="rId14"/>
    <p:sldId id="271" r:id="rId15"/>
    <p:sldId id="268" r:id="rId16"/>
    <p:sldId id="280" r:id="rId17"/>
    <p:sldId id="282" r:id="rId18"/>
    <p:sldId id="281" r:id="rId19"/>
    <p:sldId id="279" r:id="rId20"/>
    <p:sldId id="275" r:id="rId21"/>
    <p:sldId id="264" r:id="rId22"/>
    <p:sldId id="26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1C8"/>
    <a:srgbClr val="3C3C3C"/>
    <a:srgbClr val="C5E8EE"/>
    <a:srgbClr val="FFFFFF"/>
    <a:srgbClr val="D5D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3"/>
    <p:restoredTop sz="94694"/>
  </p:normalViewPr>
  <p:slideViewPr>
    <p:cSldViewPr snapToGrid="0" snapToObjects="1">
      <p:cViewPr>
        <p:scale>
          <a:sx n="96" d="100"/>
          <a:sy n="96" d="100"/>
        </p:scale>
        <p:origin x="-32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42EA2253-C425-EC4C-81F8-7F23CA067A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D3D4C3A-0ED5-4A4F-95CD-94898083AC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23115-8B75-4440-BF1C-776CBEC1AD55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425153C0-CDF0-AE40-AF05-E87DECFF0F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122137DC-0A74-1643-B62E-00FC26A27D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0073B-768C-A64B-ABDD-79FC028124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3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532D-E4E7-0644-BB7F-23ED9F7384BE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E8E23-F645-D345-978A-3D4692618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44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1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xmlns="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23100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1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A7B09C7-C133-AE41-94C7-25534787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2804040"/>
            <a:ext cx="10588832" cy="1249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2804040"/>
            <a:ext cx="10402785" cy="1221695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2628365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10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705F192E-BA39-E248-A66C-0AF07D687A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02" y="2770459"/>
            <a:ext cx="10588832" cy="1288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2804040"/>
            <a:ext cx="10402785" cy="1221695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C3C3C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268961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9A7B09C7-C133-AE41-94C7-25534787EB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590756"/>
            <a:ext cx="10588832" cy="1249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450E104D-FF96-4547-AFED-B4AE6A976C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01300" cy="31496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110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8FEDE82-4084-C549-B201-E70BC76EF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999" y="2124000"/>
            <a:ext cx="5040000" cy="3150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5E15D2D7-CB0A-6E40-A65D-409B698B3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001" y="2124000"/>
            <a:ext cx="5040000" cy="3150000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  <a:lvl2pPr>
              <a:defRPr>
                <a:solidFill>
                  <a:srgbClr val="3C3C3C"/>
                </a:solidFill>
              </a:defRPr>
            </a:lvl2pPr>
            <a:lvl3pPr>
              <a:defRPr>
                <a:solidFill>
                  <a:srgbClr val="3C3C3C"/>
                </a:solidFill>
              </a:defRPr>
            </a:lvl3pPr>
            <a:lvl4pPr>
              <a:defRPr>
                <a:solidFill>
                  <a:srgbClr val="3C3C3C"/>
                </a:solidFill>
              </a:defRPr>
            </a:lvl4pPr>
            <a:lvl5pPr>
              <a:defRPr>
                <a:solidFill>
                  <a:srgbClr val="3C3C3C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5AF49B2-8D80-044D-97F9-037B39267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519" y="590756"/>
            <a:ext cx="10588832" cy="124991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xmlns="" id="{75578EE3-FC92-C047-8779-27078BC6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</p:spTree>
    <p:extLst>
      <p:ext uri="{BB962C8B-B14F-4D97-AF65-F5344CB8AC3E}">
        <p14:creationId xmlns:p14="http://schemas.microsoft.com/office/powerpoint/2010/main" val="386107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_blauw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B21C88B-1289-654D-B57F-13BB10601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602" y="590756"/>
            <a:ext cx="10588832" cy="12888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3CA7D8-73C0-9246-962F-63DA8E9FA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49" y="590756"/>
            <a:ext cx="10402785" cy="1226169"/>
          </a:xfrm>
        </p:spPr>
        <p:txBody>
          <a:bodyPr lIns="396000">
            <a:normAutofit/>
          </a:bodyPr>
          <a:lstStyle>
            <a:lvl1pPr>
              <a:defRPr sz="4900" b="1">
                <a:solidFill>
                  <a:srgbClr val="3C3C3C"/>
                </a:solidFill>
              </a:defRPr>
            </a:lvl1pPr>
          </a:lstStyle>
          <a:p>
            <a:r>
              <a:rPr lang="nl-NL" dirty="0"/>
              <a:t>Hier kan een titel komen te staan</a:t>
            </a: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xmlns="" id="{1EB56B30-9EA5-8A4B-9D1C-4D39CDA655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0649" y="2103755"/>
            <a:ext cx="10401300" cy="31496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2001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_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74ACD00A-FA2C-0B45-BDE1-B6D427A10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079" y="1503843"/>
            <a:ext cx="5504844" cy="33230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129D27-014D-694B-B01A-E630731CB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1503842"/>
            <a:ext cx="5299696" cy="2375065"/>
          </a:xfrm>
        </p:spPr>
        <p:txBody>
          <a:bodyPr lIns="396000" tIns="720000" rIns="90000" bIns="108000" anchor="b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“Hier kan een quote </a:t>
            </a:r>
            <a:br>
              <a:rPr lang="nl-NL" dirty="0"/>
            </a:br>
            <a:r>
              <a:rPr lang="nl-NL" dirty="0"/>
              <a:t>staan van een student </a:t>
            </a:r>
            <a:br>
              <a:rPr lang="nl-NL" dirty="0"/>
            </a:br>
            <a:r>
              <a:rPr lang="nl-NL" dirty="0"/>
              <a:t>over bijvoorbeeld </a:t>
            </a:r>
            <a:br>
              <a:rPr lang="nl-NL" dirty="0"/>
            </a:br>
            <a:r>
              <a:rPr lang="nl-NL" dirty="0" err="1"/>
              <a:t>Aventus</a:t>
            </a:r>
            <a:r>
              <a:rPr lang="nl-NL" dirty="0"/>
              <a:t>.”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5AA9A67-3FA2-EC4C-B290-18F8BC3699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1" y="4108586"/>
            <a:ext cx="5308272" cy="421924"/>
          </a:xfrm>
        </p:spPr>
        <p:txBody>
          <a:bodyPr lIns="396000">
            <a:normAutofit/>
          </a:bodyPr>
          <a:lstStyle>
            <a:lvl1pPr marL="0" indent="0">
              <a:buNone/>
              <a:defRPr sz="1800">
                <a:solidFill>
                  <a:srgbClr val="3EB1C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- Naam, opleiding</a:t>
            </a:r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xmlns="" id="{8FB82BA7-0142-584A-AADB-E468D080D9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2995" y="750000"/>
            <a:ext cx="5299695" cy="48069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88010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_blauw">
    <p:bg>
      <p:bgPr>
        <a:solidFill>
          <a:srgbClr val="C5E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BD002491-EDB2-5041-8DFC-07F70ED2F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079" y="1503842"/>
            <a:ext cx="5299695" cy="33820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B0129D27-014D-694B-B01A-E630731CB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1503842"/>
            <a:ext cx="5150623" cy="2375065"/>
          </a:xfrm>
        </p:spPr>
        <p:txBody>
          <a:bodyPr lIns="396000" tIns="720000" rIns="90000" bIns="108000" anchor="b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C3C3C"/>
                </a:solidFill>
              </a:defRPr>
            </a:lvl1pPr>
          </a:lstStyle>
          <a:p>
            <a:r>
              <a:rPr lang="nl-NL" dirty="0"/>
              <a:t>“Hier kan een quote </a:t>
            </a:r>
            <a:br>
              <a:rPr lang="nl-NL" dirty="0"/>
            </a:br>
            <a:r>
              <a:rPr lang="nl-NL" dirty="0"/>
              <a:t>staan van een student </a:t>
            </a:r>
            <a:br>
              <a:rPr lang="nl-NL" dirty="0"/>
            </a:br>
            <a:r>
              <a:rPr lang="nl-NL" dirty="0"/>
              <a:t>over bijvoorbeeld </a:t>
            </a:r>
            <a:br>
              <a:rPr lang="nl-NL" dirty="0"/>
            </a:br>
            <a:r>
              <a:rPr lang="nl-NL" dirty="0" err="1"/>
              <a:t>Aventus</a:t>
            </a:r>
            <a:r>
              <a:rPr lang="nl-NL" dirty="0"/>
              <a:t>.”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5AA9A67-3FA2-EC4C-B290-18F8BC3699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1" y="4108586"/>
            <a:ext cx="5150623" cy="421924"/>
          </a:xfrm>
        </p:spPr>
        <p:txBody>
          <a:bodyPr lIns="396000">
            <a:normAutofit/>
          </a:bodyPr>
          <a:lstStyle>
            <a:lvl1pPr marL="0" indent="0">
              <a:buNone/>
              <a:defRPr sz="1800">
                <a:solidFill>
                  <a:srgbClr val="3C3C3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- Naam, opleiding</a:t>
            </a:r>
          </a:p>
        </p:txBody>
      </p:sp>
      <p:sp>
        <p:nvSpPr>
          <p:cNvPr id="6" name="Tijdelijke aanduiding voor afbeelding 16">
            <a:extLst>
              <a:ext uri="{FF2B5EF4-FFF2-40B4-BE49-F238E27FC236}">
                <a16:creationId xmlns:a16="http://schemas.microsoft.com/office/drawing/2014/main" xmlns="" id="{E775C44B-EDC9-8B4A-B36D-0C108BF184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2995" y="750000"/>
            <a:ext cx="5299695" cy="48069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3EB1C8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869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-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81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xmlns="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26308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cial_v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C458EFC3-8C42-7E46-A0A3-8F663268E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2341FA21-D5E4-AC4B-9516-3F9D0173D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1580" y="1870364"/>
            <a:ext cx="6058725" cy="338204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8900A31E-479A-F04E-8B03-AEB7FEEBEF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03572" y="4655126"/>
            <a:ext cx="292428" cy="29242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4E91323F-DB47-8A49-BF6C-9DFC7E982B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2883" y="4655126"/>
            <a:ext cx="292428" cy="29242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xmlns="" id="{CD9F8BF3-59DA-A943-9CAC-CCE5D185FFE5}"/>
              </a:ext>
            </a:extLst>
          </p:cNvPr>
          <p:cNvSpPr txBox="1"/>
          <p:nvPr userDrawn="1"/>
        </p:nvSpPr>
        <p:spPr>
          <a:xfrm>
            <a:off x="5360687" y="2012412"/>
            <a:ext cx="5282503" cy="2539157"/>
          </a:xfrm>
          <a:prstGeom prst="rect">
            <a:avLst/>
          </a:prstGeom>
          <a:noFill/>
        </p:spPr>
        <p:txBody>
          <a:bodyPr wrap="square" lIns="432000" tIns="0" rIns="90000" rtlCol="0">
            <a:spAutoFit/>
          </a:bodyPr>
          <a:lstStyle/>
          <a:p>
            <a:r>
              <a:rPr lang="nl-NL" sz="5400" b="1" dirty="0">
                <a:solidFill>
                  <a:schemeClr val="bg1"/>
                </a:solidFill>
                <a:latin typeface="+mj-lt"/>
              </a:rPr>
              <a:t>Like ons op Instagram &amp; Facebook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9BAEF94-E9AA-C343-A25C-3ABA1B8BA8EA}"/>
              </a:ext>
            </a:extLst>
          </p:cNvPr>
          <p:cNvSpPr txBox="1"/>
          <p:nvPr userDrawn="1"/>
        </p:nvSpPr>
        <p:spPr>
          <a:xfrm>
            <a:off x="6088762" y="4645118"/>
            <a:ext cx="23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/</a:t>
            </a:r>
            <a:r>
              <a:rPr lang="nl-NL" b="1" dirty="0" err="1">
                <a:solidFill>
                  <a:schemeClr val="accent2"/>
                </a:solidFill>
              </a:rPr>
              <a:t>aventus.school</a:t>
            </a:r>
            <a:r>
              <a:rPr lang="nl-NL" b="1" dirty="0">
                <a:solidFill>
                  <a:schemeClr val="accent2"/>
                </a:solidFill>
              </a:rPr>
              <a:t>  &amp;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xmlns="" id="{517025FF-BAEB-0C45-B3E1-09D5EDE1568E}"/>
              </a:ext>
            </a:extLst>
          </p:cNvPr>
          <p:cNvSpPr txBox="1"/>
          <p:nvPr userDrawn="1"/>
        </p:nvSpPr>
        <p:spPr>
          <a:xfrm>
            <a:off x="8576426" y="4645118"/>
            <a:ext cx="233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/</a:t>
            </a:r>
            <a:r>
              <a:rPr lang="nl-NL" b="1" dirty="0" err="1">
                <a:solidFill>
                  <a:schemeClr val="accent2"/>
                </a:solidFill>
              </a:rPr>
              <a:t>aventus_school</a:t>
            </a:r>
            <a:r>
              <a:rPr lang="nl-NL" b="1" dirty="0">
                <a:solidFill>
                  <a:schemeClr val="accent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321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2E099A6-998B-1548-980E-0FB09A6D7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855" y="1905760"/>
            <a:ext cx="6506427" cy="30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5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3210" y="1878904"/>
            <a:ext cx="4498757" cy="1703540"/>
          </a:xfrm>
        </p:spPr>
        <p:txBody>
          <a:bodyPr lIns="396000" anchor="b">
            <a:normAutofit/>
          </a:bodyPr>
          <a:lstStyle>
            <a:lvl1pPr algn="l">
              <a:defRPr sz="50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korte titel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5955" y="1825668"/>
            <a:ext cx="4696011" cy="3159691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xmlns="" id="{EEBADF86-1699-8F4A-8BC3-6B2A579EB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3210" y="3582444"/>
            <a:ext cx="4498757" cy="1402915"/>
          </a:xfrm>
        </p:spPr>
        <p:txBody>
          <a:bodyPr lIns="396000" tIns="216000">
            <a:normAutofit/>
          </a:bodyPr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Hier kan een korte subtitel staan</a:t>
            </a:r>
          </a:p>
        </p:txBody>
      </p:sp>
    </p:spTree>
    <p:extLst>
      <p:ext uri="{BB962C8B-B14F-4D97-AF65-F5344CB8AC3E}">
        <p14:creationId xmlns:p14="http://schemas.microsoft.com/office/powerpoint/2010/main" val="155455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03" y="1806452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549" y="1816059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03" y="1806452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549" y="1816059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3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160410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blad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1F8E2B-C5DC-9146-B186-6D51F1ED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9465" y="2780228"/>
            <a:ext cx="4498757" cy="3264311"/>
          </a:xfrm>
        </p:spPr>
        <p:txBody>
          <a:bodyPr lIns="396000" tIns="72000" bIns="432000" anchor="b">
            <a:normAutofit/>
          </a:bodyPr>
          <a:lstStyle>
            <a:lvl1pPr algn="l">
              <a:defRPr sz="4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Hier kan een lange titel staan in de presentatie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D2757EA3-0D0B-794B-90BB-09C7E3DCC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2211" y="2789835"/>
            <a:ext cx="4696011" cy="3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D426BA5F-2661-0949-91BB-80856B9C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C8C994E-34C5-CD4D-9909-C1702A4A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C7FC56B8-A94D-4A4B-9464-9B0C1DC7184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39006" y="5543415"/>
            <a:ext cx="893341" cy="8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8" r:id="rId3"/>
    <p:sldLayoutId id="2147483663" r:id="rId4"/>
    <p:sldLayoutId id="2147483683" r:id="rId5"/>
    <p:sldLayoutId id="2147483664" r:id="rId6"/>
    <p:sldLayoutId id="2147483665" r:id="rId7"/>
    <p:sldLayoutId id="2147483666" r:id="rId8"/>
    <p:sldLayoutId id="2147483667" r:id="rId9"/>
    <p:sldLayoutId id="2147483670" r:id="rId10"/>
    <p:sldLayoutId id="2147483671" r:id="rId11"/>
    <p:sldLayoutId id="2147483673" r:id="rId12"/>
    <p:sldLayoutId id="2147483677" r:id="rId13"/>
    <p:sldLayoutId id="2147483650" r:id="rId14"/>
    <p:sldLayoutId id="2147483690" r:id="rId15"/>
    <p:sldLayoutId id="2147483675" r:id="rId16"/>
    <p:sldLayoutId id="2147483679" r:id="rId17"/>
    <p:sldLayoutId id="2147483698" r:id="rId18"/>
    <p:sldLayoutId id="2147483652" r:id="rId19"/>
    <p:sldLayoutId id="2147483682" r:id="rId20"/>
    <p:sldLayoutId id="214748368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AEF3EA39-36D2-E84B-8B48-EB2DCFD135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Digitale rekentoets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xmlns="" id="{08FE21AB-F88C-E545-8F0B-4012768AA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Belonen we tussenantwoorden?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99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Medisch rekenen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BA7549-1E73-421E-B9B9-30F235182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Verschil tussen generieke </a:t>
            </a:r>
            <a:r>
              <a:rPr lang="nl-NL" dirty="0"/>
              <a:t>eis voor rekenvaardigheid en de beroepsspecifieke eis </a:t>
            </a:r>
            <a:endParaRPr lang="nl-NL" dirty="0" smtClean="0"/>
          </a:p>
          <a:p>
            <a:r>
              <a:rPr lang="nl-NL" dirty="0"/>
              <a:t>A</a:t>
            </a:r>
            <a:r>
              <a:rPr lang="nl-NL" dirty="0" smtClean="0"/>
              <a:t>frondingsfout is cruciaal bij medisch rekenen</a:t>
            </a:r>
          </a:p>
          <a:p>
            <a:endParaRPr lang="nl-NL" dirty="0" smtClean="0"/>
          </a:p>
          <a:p>
            <a:r>
              <a:rPr lang="nl-NL" dirty="0" smtClean="0"/>
              <a:t>Hoe gaan we hiermee om?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83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F7D713-4AA1-458A-8B08-AD045D87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Pilot met digitale rekentoets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59" y="2557007"/>
            <a:ext cx="5327904" cy="37795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66" y="3515589"/>
            <a:ext cx="5498368" cy="161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21" y="195735"/>
            <a:ext cx="9195810" cy="617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217148"/>
            <a:ext cx="8834810" cy="633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37" y="191940"/>
            <a:ext cx="7078277" cy="64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2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28" y="331156"/>
            <a:ext cx="6597886" cy="624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2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Vraagstelling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BA7549-1E73-421E-B9B9-30F235182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Is </a:t>
            </a:r>
            <a:r>
              <a:rPr lang="nl-NL" dirty="0"/>
              <a:t>het toekennen van punten bij een foutief eindantwoord altijd </a:t>
            </a:r>
            <a:r>
              <a:rPr lang="nl-NL" dirty="0" smtClean="0"/>
              <a:t>gewenst?</a:t>
            </a:r>
          </a:p>
          <a:p>
            <a:endParaRPr lang="nl-NL" dirty="0" smtClean="0"/>
          </a:p>
          <a:p>
            <a:r>
              <a:rPr lang="nl-NL" dirty="0" smtClean="0"/>
              <a:t>Aan </a:t>
            </a:r>
            <a:r>
              <a:rPr lang="nl-NL" dirty="0"/>
              <a:t>welke tussenstappen moeten punten worden toegekend en hoeveel punten is een tussenstap </a:t>
            </a:r>
            <a:r>
              <a:rPr lang="nl-NL" dirty="0" smtClean="0"/>
              <a:t>waard?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55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Vraagstelling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BA7549-1E73-421E-B9B9-30F235182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Welke </a:t>
            </a:r>
            <a:r>
              <a:rPr lang="nl-NL" dirty="0"/>
              <a:t>invloed heeft het waarderen van tussenstappen op de toetsmatrijs en de </a:t>
            </a:r>
            <a:r>
              <a:rPr lang="nl-NL" dirty="0" smtClean="0"/>
              <a:t>cesuur?</a:t>
            </a:r>
          </a:p>
          <a:p>
            <a:endParaRPr lang="nl-NL" dirty="0" smtClean="0"/>
          </a:p>
          <a:p>
            <a:r>
              <a:rPr lang="nl-NL" dirty="0" smtClean="0"/>
              <a:t>Is </a:t>
            </a:r>
            <a:r>
              <a:rPr lang="nl-NL" dirty="0"/>
              <a:t>het haalbaar om alle manieren waarop leerlingen een som kunnen berekenen te achterhalen en dus automatisch te beoordelen? Of blijft eindcontrole door een docent gewenst?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EC614DC-4F3F-417E-9282-8CF92A1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vinden jullie?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Blijf op de hoogte!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39" y="2514863"/>
            <a:ext cx="5948527" cy="24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82" y="2035533"/>
            <a:ext cx="4692391" cy="33286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027582" y="5216056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facebook.com/</a:t>
            </a:r>
            <a:r>
              <a:rPr lang="nl-NL" dirty="0" err="1" smtClean="0"/>
              <a:t>aventus.school</a:t>
            </a:r>
            <a:endParaRPr lang="nl-NL" dirty="0"/>
          </a:p>
          <a:p>
            <a:r>
              <a:rPr lang="nl-NL" dirty="0" smtClean="0"/>
              <a:t>instagram.com/</a:t>
            </a:r>
            <a:r>
              <a:rPr lang="nl-NL" dirty="0" err="1" smtClean="0"/>
              <a:t>aventus_school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8651018" y="5364232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toa@bureau-ice.nl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0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Eerlijker beoordelen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BA7549-1E73-421E-B9B9-30F235182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Centraal rekenexamen vervalt</a:t>
            </a:r>
          </a:p>
          <a:p>
            <a:r>
              <a:rPr lang="nl-NL" dirty="0" smtClean="0"/>
              <a:t>Instellingsexamen rekenen</a:t>
            </a:r>
          </a:p>
          <a:p>
            <a:endParaRPr lang="nl-NL" dirty="0"/>
          </a:p>
          <a:p>
            <a:r>
              <a:rPr lang="nl-NL" dirty="0" smtClean="0"/>
              <a:t>Kans: anders en eerlijker beoordelen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Digitale rekentoets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BA7549-1E73-421E-B9B9-30F235182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Snel, efficiënt en objectief</a:t>
            </a:r>
          </a:p>
          <a:p>
            <a:r>
              <a:rPr lang="nl-NL" dirty="0" smtClean="0"/>
              <a:t>Nadeel: alleen eindantwoorden waarderen</a:t>
            </a:r>
          </a:p>
          <a:p>
            <a:endParaRPr lang="nl-NL" dirty="0"/>
          </a:p>
          <a:p>
            <a:r>
              <a:rPr lang="nl-NL" dirty="0" smtClean="0"/>
              <a:t>Nieuwe digitale rekentoets: </a:t>
            </a:r>
            <a:br>
              <a:rPr lang="nl-NL" dirty="0" smtClean="0"/>
            </a:br>
            <a:r>
              <a:rPr lang="nl-NL" dirty="0" smtClean="0"/>
              <a:t>deelpunten toekennen aan correcte tussenantwoorden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596579-C9B3-4F9E-84BB-B656BE4CF4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Inzicht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EED5F128-F13B-4D85-9FA5-ED4BCAE9F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In de berekening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54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Leren van prestaties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BA7549-1E73-421E-B9B9-30F235182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/>
              <a:t>Processtappen zichtbaar</a:t>
            </a:r>
          </a:p>
          <a:p>
            <a:r>
              <a:rPr lang="nl-NL" dirty="0" smtClean="0"/>
              <a:t>Afrondingsfout of verkeerd rekenen?</a:t>
            </a:r>
          </a:p>
          <a:p>
            <a:endParaRPr lang="nl-NL" dirty="0"/>
          </a:p>
          <a:p>
            <a:r>
              <a:rPr lang="nl-NL" dirty="0" smtClean="0"/>
              <a:t>Inzicht in wat gaat goed en wat niet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42319B0-AE4C-4818-B14A-4EC8417BD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Feedback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9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Waarderen wat wel goed gaat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BA7549-1E73-421E-B9B9-30F235182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NL" dirty="0" smtClean="0"/>
              <a:t>In rekenmethodes al directe feedback op tussenstappen</a:t>
            </a:r>
          </a:p>
          <a:p>
            <a:r>
              <a:rPr lang="nl-NL" dirty="0" smtClean="0"/>
              <a:t>Met digitale rekentoets ook achteraf feedback mogelijk op tussenantwoorden</a:t>
            </a:r>
          </a:p>
          <a:p>
            <a:endParaRPr lang="nl-NL" dirty="0" smtClean="0"/>
          </a:p>
          <a:p>
            <a:r>
              <a:rPr lang="nl-NL" dirty="0" smtClean="0"/>
              <a:t>Bij examens: tussenantwoorden laten meetellen en waarderen van wat de student wél kan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75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78740DD-A222-4DDA-898C-556F36F94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Generiek beslismodel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2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66A8D8-3F47-41DD-83D8-D0537571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ligt de cesuur?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3BA7549-1E73-421E-B9B9-30F23518251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nl-NL" b="1" dirty="0" smtClean="0"/>
              <a:t>Optie 1</a:t>
            </a:r>
          </a:p>
          <a:p>
            <a:r>
              <a:rPr lang="nl-NL" dirty="0" smtClean="0"/>
              <a:t>Kijk naar de eindantwoorden </a:t>
            </a:r>
            <a:r>
              <a:rPr lang="nl-NL" dirty="0"/>
              <a:t>en </a:t>
            </a:r>
            <a:r>
              <a:rPr lang="nl-NL" dirty="0" smtClean="0"/>
              <a:t>bepaal </a:t>
            </a:r>
            <a:r>
              <a:rPr lang="nl-NL" dirty="0"/>
              <a:t>het voorlopige eindcijfer. </a:t>
            </a:r>
            <a:endParaRPr lang="nl-NL" dirty="0" smtClean="0"/>
          </a:p>
          <a:p>
            <a:r>
              <a:rPr lang="nl-NL" dirty="0" smtClean="0"/>
              <a:t>Waardeer de </a:t>
            </a:r>
            <a:r>
              <a:rPr lang="nl-NL" dirty="0"/>
              <a:t>tussenantwoorden </a:t>
            </a:r>
            <a:r>
              <a:rPr lang="nl-NL" dirty="0" smtClean="0"/>
              <a:t>op </a:t>
            </a:r>
            <a:r>
              <a:rPr lang="nl-NL" dirty="0"/>
              <a:t>basis van de uitwerking. </a:t>
            </a:r>
            <a:r>
              <a:rPr lang="nl-NL" dirty="0" smtClean="0"/>
              <a:t>Mogelijk </a:t>
            </a:r>
            <a:r>
              <a:rPr lang="nl-NL" dirty="0"/>
              <a:t>van invloed </a:t>
            </a:r>
            <a:r>
              <a:rPr lang="nl-NL" dirty="0" smtClean="0"/>
              <a:t>op </a:t>
            </a:r>
            <a:r>
              <a:rPr lang="nl-NL" dirty="0"/>
              <a:t>het definitieve </a:t>
            </a:r>
            <a:r>
              <a:rPr lang="nl-NL" dirty="0" smtClean="0"/>
              <a:t>eindcijfer.</a:t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Optie 2</a:t>
            </a:r>
          </a:p>
          <a:p>
            <a:r>
              <a:rPr lang="nl-NL" dirty="0" smtClean="0"/>
              <a:t>Je </a:t>
            </a:r>
            <a:r>
              <a:rPr lang="nl-NL" dirty="0"/>
              <a:t>waardeert </a:t>
            </a:r>
            <a:r>
              <a:rPr lang="nl-NL" dirty="0" smtClean="0"/>
              <a:t>alle </a:t>
            </a:r>
            <a:r>
              <a:rPr lang="nl-NL" dirty="0"/>
              <a:t>tussenantwoorden en bouwt </a:t>
            </a:r>
            <a:r>
              <a:rPr lang="nl-NL" dirty="0" smtClean="0"/>
              <a:t>zo het </a:t>
            </a:r>
            <a:r>
              <a:rPr lang="nl-NL" dirty="0"/>
              <a:t>eindcijfer op.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01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Aventus_9">
      <a:dk1>
        <a:srgbClr val="000000"/>
      </a:dk1>
      <a:lt1>
        <a:srgbClr val="FFFEFE"/>
      </a:lt1>
      <a:dk2>
        <a:srgbClr val="3C3C3C"/>
      </a:dk2>
      <a:lt2>
        <a:srgbClr val="C5E8EE"/>
      </a:lt2>
      <a:accent1>
        <a:srgbClr val="3EB1C8"/>
      </a:accent1>
      <a:accent2>
        <a:srgbClr val="EA7600"/>
      </a:accent2>
      <a:accent3>
        <a:srgbClr val="7474C1"/>
      </a:accent3>
      <a:accent4>
        <a:srgbClr val="D5D5EC"/>
      </a:accent4>
      <a:accent5>
        <a:srgbClr val="3C3C3C"/>
      </a:accent5>
      <a:accent6>
        <a:srgbClr val="C5E8EE"/>
      </a:accent6>
      <a:hlink>
        <a:srgbClr val="3EB1C8"/>
      </a:hlink>
      <a:folHlink>
        <a:srgbClr val="EA76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2" id="{65301499-BD75-2842-A77E-901B6EE6847A}" vid="{C31FFF3D-2FFA-FF41-A541-3505D8149C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5F230ADC3B34191F40D48D3F5435D" ma:contentTypeVersion="13" ma:contentTypeDescription="Een nieuw document maken." ma:contentTypeScope="" ma:versionID="45c2fe937b139f46e0fb09f2c6758a65">
  <xsd:schema xmlns:xsd="http://www.w3.org/2001/XMLSchema" xmlns:xs="http://www.w3.org/2001/XMLSchema" xmlns:p="http://schemas.microsoft.com/office/2006/metadata/properties" xmlns:ns3="583a826e-0025-493a-9553-6def9cf6cc1e" xmlns:ns4="eeea4f17-26f6-450b-bcd1-46affbfa16f3" targetNamespace="http://schemas.microsoft.com/office/2006/metadata/properties" ma:root="true" ma:fieldsID="17b8387ab987eadef8716a308ddac14e" ns3:_="" ns4:_="">
    <xsd:import namespace="583a826e-0025-493a-9553-6def9cf6cc1e"/>
    <xsd:import namespace="eeea4f17-26f6-450b-bcd1-46affbfa16f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a826e-0025-493a-9553-6def9cf6cc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LastSharedByUser" ma:index="12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a4f17-26f6-450b-bcd1-46affbfa16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AE7108-B3A1-4DEC-91C9-656108C44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3a826e-0025-493a-9553-6def9cf6cc1e"/>
    <ds:schemaRef ds:uri="eeea4f17-26f6-450b-bcd1-46affbfa16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04F55A-A1B5-4298-9E97-72D4EEA32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B01383-8B62-4555-8C7D-3105AC27F3BC}">
  <ds:schemaRefs>
    <ds:schemaRef ds:uri="http://purl.org/dc/elements/1.1/"/>
    <ds:schemaRef ds:uri="http://schemas.microsoft.com/office/2006/documentManagement/types"/>
    <ds:schemaRef ds:uri="583a826e-0025-493a-9553-6def9cf6cc1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eeea4f17-26f6-450b-bcd1-46affbfa16f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331</TotalTime>
  <Words>240</Words>
  <Application>Microsoft Office PowerPoint</Application>
  <PresentationFormat>Aangepast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Digitale rekentoets</vt:lpstr>
      <vt:lpstr>Eerlijker beoordelen</vt:lpstr>
      <vt:lpstr>Digitale rekentoets</vt:lpstr>
      <vt:lpstr>Inzicht</vt:lpstr>
      <vt:lpstr>Leren van prestaties</vt:lpstr>
      <vt:lpstr>Feedback</vt:lpstr>
      <vt:lpstr>Waarderen wat wel goed gaat</vt:lpstr>
      <vt:lpstr>Generiek beslismodel</vt:lpstr>
      <vt:lpstr>Waar ligt de cesuur?</vt:lpstr>
      <vt:lpstr>Medisch rekenen</vt:lpstr>
      <vt:lpstr>Pilot met digitale rekentoets</vt:lpstr>
      <vt:lpstr>PowerPoint-presentatie</vt:lpstr>
      <vt:lpstr>PowerPoint-presentatie</vt:lpstr>
      <vt:lpstr>PowerPoint-presentatie</vt:lpstr>
      <vt:lpstr>PowerPoint-presentatie</vt:lpstr>
      <vt:lpstr>Vraagstelling</vt:lpstr>
      <vt:lpstr>Vraagstelling</vt:lpstr>
      <vt:lpstr>Wat vinden jullie?</vt:lpstr>
      <vt:lpstr>Blijf op de hoogte!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Factor 12 | studio</dc:creator>
  <cp:lastModifiedBy>Marc Heeze</cp:lastModifiedBy>
  <cp:revision>33</cp:revision>
  <dcterms:created xsi:type="dcterms:W3CDTF">2019-07-09T11:35:05Z</dcterms:created>
  <dcterms:modified xsi:type="dcterms:W3CDTF">2019-11-14T10:03:42Z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0x010100D625F230ADC3B34191F40D48D3F5435D</vt:lpwstr>
  </property>
</Properties>
</file>